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772400" cy="100584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6D07D23-3F8A-47DA-8AF6-703814DFEBF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7113" y="1163638"/>
            <a:ext cx="242887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49DD8A3-C9A5-4C6B-8F19-CB129FDA5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7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6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5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6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2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1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3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7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FDD73-AA02-443B-96BF-09CC7C00791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7F243-5BE9-4201-B4BF-2B805746A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areconsortium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4389360-5642-4FF4-B38F-1DECC02C26E8}"/>
              </a:ext>
            </a:extLst>
          </p:cNvPr>
          <p:cNvGrpSpPr/>
          <p:nvPr/>
        </p:nvGrpSpPr>
        <p:grpSpPr>
          <a:xfrm>
            <a:off x="353425" y="282031"/>
            <a:ext cx="7066593" cy="3149726"/>
            <a:chOff x="-1027" y="0"/>
            <a:chExt cx="2993399" cy="46577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160E8B4-6BB4-43B5-BD85-7A36C6B68AB7}"/>
                </a:ext>
              </a:extLst>
            </p:cNvPr>
            <p:cNvSpPr/>
            <p:nvPr/>
          </p:nvSpPr>
          <p:spPr>
            <a:xfrm>
              <a:off x="0" y="0"/>
              <a:ext cx="2992372" cy="20287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03632" tIns="51816" rIns="103632" bIns="5181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040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0958FF7-5AA9-4F9E-8200-E29F47ED8612}"/>
                </a:ext>
              </a:extLst>
            </p:cNvPr>
            <p:cNvGrpSpPr/>
            <p:nvPr/>
          </p:nvGrpSpPr>
          <p:grpSpPr>
            <a:xfrm>
              <a:off x="-1027" y="19050"/>
              <a:ext cx="2249424" cy="1023215"/>
              <a:chOff x="227928" y="0"/>
              <a:chExt cx="1472184" cy="1259342"/>
            </a:xfrm>
          </p:grpSpPr>
          <p:sp>
            <p:nvSpPr>
              <p:cNvPr id="9" name="Rectangle 10">
                <a:extLst>
                  <a:ext uri="{FF2B5EF4-FFF2-40B4-BE49-F238E27FC236}">
                    <a16:creationId xmlns:a16="http://schemas.microsoft.com/office/drawing/2014/main" id="{8FA19FEC-579B-42F6-AF91-823AC7486BBB}"/>
                  </a:ext>
                </a:extLst>
              </p:cNvPr>
              <p:cNvSpPr/>
              <p:nvPr/>
            </p:nvSpPr>
            <p:spPr>
              <a:xfrm>
                <a:off x="228600" y="0"/>
                <a:ext cx="1466258" cy="1012274"/>
              </a:xfrm>
              <a:custGeom>
                <a:avLst/>
                <a:gdLst>
                  <a:gd name="connsiteX0" fmla="*/ 0 w 2240281"/>
                  <a:gd name="connsiteY0" fmla="*/ 0 h 822960"/>
                  <a:gd name="connsiteX1" fmla="*/ 2240281 w 2240281"/>
                  <a:gd name="connsiteY1" fmla="*/ 0 h 822960"/>
                  <a:gd name="connsiteX2" fmla="*/ 2240281 w 2240281"/>
                  <a:gd name="connsiteY2" fmla="*/ 822960 h 822960"/>
                  <a:gd name="connsiteX3" fmla="*/ 0 w 2240281"/>
                  <a:gd name="connsiteY3" fmla="*/ 822960 h 822960"/>
                  <a:gd name="connsiteX4" fmla="*/ 0 w 2240281"/>
                  <a:gd name="connsiteY4" fmla="*/ 0 h 822960"/>
                  <a:gd name="connsiteX0" fmla="*/ 0 w 2240281"/>
                  <a:gd name="connsiteY0" fmla="*/ 0 h 822960"/>
                  <a:gd name="connsiteX1" fmla="*/ 2240281 w 2240281"/>
                  <a:gd name="connsiteY1" fmla="*/ 0 h 822960"/>
                  <a:gd name="connsiteX2" fmla="*/ 1659256 w 2240281"/>
                  <a:gd name="connsiteY2" fmla="*/ 222885 h 822960"/>
                  <a:gd name="connsiteX3" fmla="*/ 0 w 2240281"/>
                  <a:gd name="connsiteY3" fmla="*/ 822960 h 822960"/>
                  <a:gd name="connsiteX4" fmla="*/ 0 w 2240281"/>
                  <a:gd name="connsiteY4" fmla="*/ 0 h 82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0281" h="822960">
                    <a:moveTo>
                      <a:pt x="0" y="0"/>
                    </a:moveTo>
                    <a:lnTo>
                      <a:pt x="2240281" y="0"/>
                    </a:lnTo>
                    <a:lnTo>
                      <a:pt x="1659256" y="222885"/>
                    </a:lnTo>
                    <a:lnTo>
                      <a:pt x="0" y="82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3632" tIns="51816" rIns="103632" bIns="5181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4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09558A-A00C-4C15-BF13-DD029F26FFC8}"/>
                  </a:ext>
                </a:extLst>
              </p:cNvPr>
              <p:cNvSpPr/>
              <p:nvPr/>
            </p:nvSpPr>
            <p:spPr>
              <a:xfrm>
                <a:off x="227928" y="235215"/>
                <a:ext cx="1472184" cy="10241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3632" tIns="51816" rIns="103632" bIns="5181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40" dirty="0"/>
              </a:p>
            </p:txBody>
          </p:sp>
        </p:grpSp>
        <p:sp>
          <p:nvSpPr>
            <p:cNvPr id="8" name="Text Box 178">
              <a:extLst>
                <a:ext uri="{FF2B5EF4-FFF2-40B4-BE49-F238E27FC236}">
                  <a16:creationId xmlns:a16="http://schemas.microsoft.com/office/drawing/2014/main" id="{54C87265-79A3-450B-A70C-F6FFF888AD51}"/>
                </a:ext>
              </a:extLst>
            </p:cNvPr>
            <p:cNvSpPr txBox="1"/>
            <p:nvPr/>
          </p:nvSpPr>
          <p:spPr>
            <a:xfrm>
              <a:off x="-1027" y="2664445"/>
              <a:ext cx="2992740" cy="19933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1816" tIns="103632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59068" algn="just"/>
              <a:endParaRPr lang="en-US" sz="1200" dirty="0">
                <a:solidFill>
                  <a:srgbClr val="4472C4"/>
                </a:solidFill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59068" algn="just"/>
              <a:endParaRPr lang="en-US" sz="1200" dirty="0">
                <a:solidFill>
                  <a:srgbClr val="4472C4"/>
                </a:solidFill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59068" algn="just"/>
              <a:endParaRPr lang="en-US" sz="1200" dirty="0">
                <a:solidFill>
                  <a:srgbClr val="4472C4"/>
                </a:solidFill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59068" algn="just"/>
              <a:r>
                <a:rPr lang="en-US" sz="1200" dirty="0">
                  <a:solidFill>
                    <a:srgbClr val="4472C4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The Concussion Assessment, Research, and Education (CARE) Consortium endeavors to provide necessary infrastructure and scientific expertise to study concussion. Together, we are united in our goal to gain a better understanding of the </a:t>
              </a:r>
              <a:r>
                <a:rPr lang="en-US" sz="1200" dirty="0" err="1">
                  <a:solidFill>
                    <a:srgbClr val="4472C4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neurobiopsychosocial</a:t>
              </a:r>
              <a:r>
                <a:rPr lang="en-US" sz="1200" dirty="0">
                  <a:solidFill>
                    <a:srgbClr val="4472C4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 nature of concussive injury and recovery in order to ultimately enhance the safety and health of our student-athletes, service members, youth sports participants and the broader public.</a:t>
              </a:r>
              <a:endParaRPr lang="en-US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Picture 3" descr="CARE Consortium Logo">
            <a:extLst>
              <a:ext uri="{FF2B5EF4-FFF2-40B4-BE49-F238E27FC236}">
                <a16:creationId xmlns:a16="http://schemas.microsoft.com/office/drawing/2014/main" id="{0EF5B514-99F8-4A07-8EEB-E621CCC240A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873" y="600615"/>
            <a:ext cx="3042652" cy="983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E83A7E0-D0B8-4BF4-BD6F-8767CB04F11B}"/>
              </a:ext>
            </a:extLst>
          </p:cNvPr>
          <p:cNvSpPr/>
          <p:nvPr/>
        </p:nvSpPr>
        <p:spPr>
          <a:xfrm>
            <a:off x="911390" y="4394802"/>
            <a:ext cx="5949619" cy="32051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pPr algn="ctr" fontAlgn="base"/>
            <a:endParaRPr lang="en-US" sz="1200" b="1" dirty="0">
              <a:solidFill>
                <a:schemeClr val="tx1"/>
              </a:solidFill>
            </a:endParaRPr>
          </a:p>
          <a:p>
            <a:pPr algn="ctr" fontAlgn="base"/>
            <a:endParaRPr lang="en-US" sz="1200" b="1" dirty="0">
              <a:solidFill>
                <a:schemeClr val="tx1"/>
              </a:solidFill>
            </a:endParaRPr>
          </a:p>
          <a:p>
            <a:pPr algn="ctr" fontAlgn="base"/>
            <a:r>
              <a:rPr lang="en-US" sz="1200" b="1" dirty="0">
                <a:solidFill>
                  <a:schemeClr val="tx1"/>
                </a:solidFill>
              </a:rPr>
              <a:t>US Naval Academy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US Military Academy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US Air Force Academy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US Coast Guard Academy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Michigan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Indiana University School of Medicine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Indiana University Bloomington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Medical College of Wisconsin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Wisconsin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Princeton University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North Carolina at Chapel Hill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Pittsburgh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Georgia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Florida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California, Los Angeles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Bloomsburg University of Pennsylvania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Chicago</a:t>
            </a:r>
          </a:p>
          <a:p>
            <a:pPr lvl="0" algn="ctr" fontAlgn="base"/>
            <a:endParaRPr lang="en-US" sz="1200" dirty="0">
              <a:solidFill>
                <a:schemeClr val="tx1"/>
              </a:solidFill>
            </a:endParaRPr>
          </a:p>
          <a:p>
            <a:pPr lvl="0" algn="ctr" fontAlgn="base"/>
            <a:endParaRPr lang="en-US" sz="1200" dirty="0">
              <a:solidFill>
                <a:schemeClr val="tx1"/>
              </a:solidFill>
            </a:endParaRPr>
          </a:p>
          <a:p>
            <a:pPr lvl="0" algn="ctr" fontAlgn="base"/>
            <a:endParaRPr lang="en-US" sz="1200" dirty="0">
              <a:solidFill>
                <a:schemeClr val="tx1"/>
              </a:solidFill>
            </a:endParaRPr>
          </a:p>
          <a:p>
            <a:pPr lvl="0" algn="ctr" fontAlgn="base"/>
            <a:endParaRPr lang="en-US" sz="1200" dirty="0">
              <a:solidFill>
                <a:schemeClr val="tx1"/>
              </a:solidFill>
            </a:endParaRP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Miami (Florida)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University of North Georgia</a:t>
            </a:r>
          </a:p>
          <a:p>
            <a:pPr lvl="0" algn="ctr" fontAlgn="base"/>
            <a:r>
              <a:rPr lang="en-US" sz="1200" dirty="0">
                <a:solidFill>
                  <a:schemeClr val="tx1"/>
                </a:solidFill>
              </a:rPr>
              <a:t>Uniformed Services University of the Health Services (USUHS)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University of Oklahoma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University of Washington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Virginia Polytechnic Institute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University of Delaware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University of Rochester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Humboldt State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Azusa Pacific University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California Lutheran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University of Pennsylvania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Temple University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Wake Forest University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Wilmington College (Ohio)</a:t>
            </a:r>
          </a:p>
          <a:p>
            <a:pPr algn="ctr" fontAlgn="base"/>
            <a:r>
              <a:rPr lang="en-US" sz="1200" dirty="0">
                <a:solidFill>
                  <a:schemeClr val="tx1"/>
                </a:solidFill>
              </a:rPr>
              <a:t>Winston-Salem State University</a:t>
            </a:r>
          </a:p>
          <a:p>
            <a:pPr algn="ctr"/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359618-3EDE-4275-AED3-CBB6099B8AF0}"/>
              </a:ext>
            </a:extLst>
          </p:cNvPr>
          <p:cNvSpPr txBox="1"/>
          <p:nvPr/>
        </p:nvSpPr>
        <p:spPr>
          <a:xfrm>
            <a:off x="2388332" y="3948593"/>
            <a:ext cx="2995731" cy="27699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Participating Organizations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21DDC0-8336-4A8A-A831-6C6696FD8C00}"/>
              </a:ext>
            </a:extLst>
          </p:cNvPr>
          <p:cNvSpPr txBox="1"/>
          <p:nvPr/>
        </p:nvSpPr>
        <p:spPr>
          <a:xfrm>
            <a:off x="1979715" y="7939000"/>
            <a:ext cx="3560354" cy="27699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Want to know more? Contact us!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34D7F8-B141-4F55-B0AC-BA698C8E536F}"/>
              </a:ext>
            </a:extLst>
          </p:cNvPr>
          <p:cNvSpPr txBox="1"/>
          <p:nvPr/>
        </p:nvSpPr>
        <p:spPr>
          <a:xfrm>
            <a:off x="311928" y="8307191"/>
            <a:ext cx="7065035" cy="1546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numCol="3" rtlCol="0">
            <a:spAutoFit/>
          </a:bodyPr>
          <a:lstStyle/>
          <a:p>
            <a:r>
              <a:rPr lang="en-US" sz="1050" b="1" dirty="0" smtClean="0"/>
              <a:t>Study Coordinator</a:t>
            </a:r>
          </a:p>
          <a:p>
            <a:r>
              <a:rPr lang="en-US" sz="1050" dirty="0" smtClean="0"/>
              <a:t>Kathleen Orr, MS</a:t>
            </a:r>
          </a:p>
          <a:p>
            <a:r>
              <a:rPr lang="en-US" sz="1050" dirty="0" smtClean="0"/>
              <a:t>The Henry M. Jackson Foundation for the Advancement of Military Medicine</a:t>
            </a:r>
          </a:p>
          <a:p>
            <a:r>
              <a:rPr lang="en-US" sz="1050" dirty="0" smtClean="0"/>
              <a:t>Department of Orthopedics and  Sports Medicine</a:t>
            </a:r>
          </a:p>
          <a:p>
            <a:endParaRPr lang="en-US" sz="1050" b="1" dirty="0" smtClean="0"/>
          </a:p>
          <a:p>
            <a:endParaRPr lang="en-US" sz="1050" b="1" dirty="0" smtClean="0"/>
          </a:p>
          <a:p>
            <a:endParaRPr lang="en-US" sz="1050" dirty="0"/>
          </a:p>
          <a:p>
            <a:pPr algn="ctr"/>
            <a:r>
              <a:rPr lang="en-US" sz="1200" dirty="0" smtClean="0"/>
              <a:t>Please visit </a:t>
            </a:r>
            <a:r>
              <a:rPr lang="en-US" sz="1200" dirty="0" smtClean="0">
                <a:hlinkClick r:id="rId4"/>
              </a:rPr>
              <a:t>www.careconsortium.net</a:t>
            </a:r>
            <a:r>
              <a:rPr lang="en-US" sz="1200" dirty="0" smtClean="0"/>
              <a:t> for the most recent news and information surrounding CARE.</a:t>
            </a:r>
            <a:r>
              <a:rPr lang="en-US" sz="1200" b="1" dirty="0" smtClean="0"/>
              <a:t> </a:t>
            </a:r>
          </a:p>
          <a:p>
            <a:endParaRPr lang="en-US" sz="1050" b="1" dirty="0" smtClean="0"/>
          </a:p>
          <a:p>
            <a:endParaRPr lang="en-US" sz="1050" b="1" dirty="0"/>
          </a:p>
          <a:p>
            <a:endParaRPr lang="en-US" sz="1050" b="1" dirty="0"/>
          </a:p>
          <a:p>
            <a:endParaRPr lang="en-US" sz="1050" b="1" dirty="0"/>
          </a:p>
          <a:p>
            <a:endParaRPr lang="en-US" sz="1050" b="1" dirty="0"/>
          </a:p>
          <a:p>
            <a:pPr algn="r"/>
            <a:r>
              <a:rPr lang="en-US" sz="1050" b="1" dirty="0"/>
              <a:t>Primary Investigator</a:t>
            </a:r>
          </a:p>
          <a:p>
            <a:pPr algn="r"/>
            <a:r>
              <a:rPr lang="en-US" sz="1050" dirty="0"/>
              <a:t>Dr. Adam </a:t>
            </a:r>
            <a:r>
              <a:rPr lang="en-US" sz="1050" dirty="0" err="1"/>
              <a:t>Susmarski</a:t>
            </a:r>
            <a:r>
              <a:rPr lang="en-US" sz="1050" dirty="0"/>
              <a:t> D.O.</a:t>
            </a:r>
          </a:p>
          <a:p>
            <a:pPr algn="r"/>
            <a:r>
              <a:rPr lang="en-US" sz="1050" dirty="0"/>
              <a:t>LCDR, MC, USN</a:t>
            </a:r>
          </a:p>
          <a:p>
            <a:pPr algn="r"/>
            <a:r>
              <a:rPr lang="en-US" sz="1050" dirty="0" smtClean="0"/>
              <a:t>Sports</a:t>
            </a:r>
            <a:r>
              <a:rPr lang="en-US" sz="1050" dirty="0"/>
              <a:t>, Spine, and Rehabilitation </a:t>
            </a:r>
            <a:r>
              <a:rPr lang="en-US" sz="1050" dirty="0" smtClean="0"/>
              <a:t>Physician</a:t>
            </a:r>
            <a:br>
              <a:rPr lang="en-US" sz="1050" dirty="0" smtClean="0"/>
            </a:br>
            <a:r>
              <a:rPr lang="en-US" sz="1050" dirty="0" smtClean="0"/>
              <a:t>Department of Orthopedics and Sports Medicine</a:t>
            </a:r>
            <a:endParaRPr lang="en-US" sz="1050" dirty="0"/>
          </a:p>
          <a:p>
            <a:pPr algn="r"/>
            <a:endParaRPr lang="en-US" sz="1050" dirty="0"/>
          </a:p>
          <a:p>
            <a:endParaRPr lang="en-US" sz="10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9874C9-01FC-4070-8DFF-E01E0BDF9C1E}"/>
              </a:ext>
            </a:extLst>
          </p:cNvPr>
          <p:cNvSpPr/>
          <p:nvPr/>
        </p:nvSpPr>
        <p:spPr>
          <a:xfrm>
            <a:off x="227373" y="204537"/>
            <a:ext cx="7317651" cy="967338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D44D54-8A67-4C14-AAF4-7746A6BA71A1}"/>
              </a:ext>
            </a:extLst>
          </p:cNvPr>
          <p:cNvSpPr txBox="1"/>
          <p:nvPr/>
        </p:nvSpPr>
        <p:spPr>
          <a:xfrm>
            <a:off x="2388332" y="2211113"/>
            <a:ext cx="2995731" cy="27699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What is CARE?</a:t>
            </a:r>
          </a:p>
        </p:txBody>
      </p:sp>
    </p:spTree>
    <p:extLst>
      <p:ext uri="{BB962C8B-B14F-4D97-AF65-F5344CB8AC3E}">
        <p14:creationId xmlns:p14="http://schemas.microsoft.com/office/powerpoint/2010/main" val="81311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269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 Henry</dc:creator>
  <cp:lastModifiedBy>Melinchak, Megan C.</cp:lastModifiedBy>
  <cp:revision>24</cp:revision>
  <cp:lastPrinted>2019-01-07T15:06:59Z</cp:lastPrinted>
  <dcterms:created xsi:type="dcterms:W3CDTF">2019-01-04T14:15:12Z</dcterms:created>
  <dcterms:modified xsi:type="dcterms:W3CDTF">2020-07-16T13:17:38Z</dcterms:modified>
</cp:coreProperties>
</file>